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8229600" cx="14630400"/>
  <p:notesSz cx="8229600" cy="14630400"/>
  <p:embeddedFontLst>
    <p:embeddedFont>
      <p:font typeface="Cabin"/>
      <p:regular r:id="rId25"/>
      <p:bold r:id="rId26"/>
      <p:italic r:id="rId27"/>
      <p:boldItalic r:id="rId28"/>
    </p:embeddedFont>
    <p:embeddedFont>
      <p:font typeface="Unbounde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YZ8GAaVB6ibTXBDjq6ANPIlD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bin-bold.fntdata"/><Relationship Id="rId25" Type="http://schemas.openxmlformats.org/officeDocument/2006/relationships/font" Target="fonts/Cabin-regular.fntdata"/><Relationship Id="rId28" Type="http://schemas.openxmlformats.org/officeDocument/2006/relationships/font" Target="fonts/Cabin-boldItalic.fntdata"/><Relationship Id="rId27" Type="http://schemas.openxmlformats.org/officeDocument/2006/relationships/font" Target="fonts/Cab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nbound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Unbounde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7a027cac3_4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f7a027cac3_4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f7a027cac3_4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7a027cac3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f7a027cac3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f7a027cac3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7a027cac3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f7a027cac3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f7a027cac3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7a027cac3_1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f7a027cac3_1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f7a027cac3_1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7a027cac3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f7a027cac3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7a027cac3_1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7a027cac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f7a027cac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f7a027cac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7a027cac3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f7a027cac3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f7a027cac3_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7a027cac3_4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f7a027cac3_4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f7a027cac3_4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7a027cac3_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f7a027cac3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f7a027cac3_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7a027cac3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f7a027cac3_4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f7a027cac3_4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7a027cac3_4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7a027cac3_4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f7a027cac3_4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10" Type="http://schemas.openxmlformats.org/officeDocument/2006/relationships/image" Target="../media/image26.png"/><Relationship Id="rId9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0.jpg"/><Relationship Id="rId7" Type="http://schemas.openxmlformats.org/officeDocument/2006/relationships/image" Target="../media/image13.jp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20.jp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40.jpg"/><Relationship Id="rId5" Type="http://schemas.openxmlformats.org/officeDocument/2006/relationships/image" Target="../media/image1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4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43.jp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8.jp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44.jp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0.jp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8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0.jp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20.jp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0" y="0"/>
            <a:ext cx="54864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8272650" y="1578400"/>
            <a:ext cx="56997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36"/>
              <a:buFont typeface="Unbounded"/>
              <a:buNone/>
            </a:pPr>
            <a:r>
              <a:rPr b="0" i="0" lang="en-US" sz="6036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InclusiData Alchemy</a:t>
            </a:r>
            <a:endParaRPr b="0" i="0" sz="60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319599" y="3828098"/>
            <a:ext cx="747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Diversidade e Inclusão: Soluções para um Ambiente de Trabalho Equitativo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786071" y="44334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i="0" lang="en-US" sz="2187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Lisnane Vitória Oliveira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594" y="520110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778446" y="51768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Jhenyffer Oliveira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9594" y="658320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6778446" y="65589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Victor Lemos 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9594" y="589215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6778446" y="586785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Rodrigo Udenal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7219" y="4457700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10">
            <a:alphaModFix/>
          </a:blip>
          <a:srcRect b="4644" l="0" r="0" t="4644"/>
          <a:stretch/>
        </p:blipFill>
        <p:spPr>
          <a:xfrm>
            <a:off x="5865575" y="1738700"/>
            <a:ext cx="2027900" cy="18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g1f7a027cac3_4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f7a027cac3_4_2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1f7a027cac3_4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7a027cac3_4_247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7a027cac3_4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7a027cac3_4_247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7a027cac3_4_247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f7a027cac3_4_247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f7a027cac3_4_247"/>
          <p:cNvPicPr preferRelativeResize="0"/>
          <p:nvPr/>
        </p:nvPicPr>
        <p:blipFill rotWithShape="1">
          <a:blip r:embed="rId8">
            <a:alphaModFix/>
          </a:blip>
          <a:srcRect b="17112" l="0" r="0" t="771"/>
          <a:stretch/>
        </p:blipFill>
        <p:spPr>
          <a:xfrm>
            <a:off x="3791000" y="2007998"/>
            <a:ext cx="10664673" cy="42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"/>
          <p:cNvSpPr/>
          <p:nvPr/>
        </p:nvSpPr>
        <p:spPr>
          <a:xfrm>
            <a:off x="4317600" y="2329150"/>
            <a:ext cx="10042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Melhoria na Coleta de Dados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4490799" y="36012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4662249" y="3642955"/>
            <a:ext cx="157043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212927" y="3677600"/>
            <a:ext cx="386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Dados Abrangentes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5212913" y="4234220"/>
            <a:ext cx="3819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Incluir identidades de gênero, sexualidade e deficiências.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9255085" y="36012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9373553" y="3642955"/>
            <a:ext cx="263009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9977200" y="3677600"/>
            <a:ext cx="4484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Visualização Detalhada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9977200" y="4234224"/>
            <a:ext cx="3819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Aprimorar gráficos para uma análise mais profunda.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4490799" y="561177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4606766" y="5653445"/>
            <a:ext cx="26801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212932" y="5688100"/>
            <a:ext cx="6499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Garantia de Privacidade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212913" y="6244709"/>
            <a:ext cx="858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Utilizar IDs únicos para proteger informações sensíveis.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52325" r="23129" t="1816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g1f7a027cac3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f7a027cac3_1_1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f7a027cac3_1_124"/>
          <p:cNvSpPr/>
          <p:nvPr/>
        </p:nvSpPr>
        <p:spPr>
          <a:xfrm>
            <a:off x="4168050" y="29500"/>
            <a:ext cx="10462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Melhoria na Coleta de Dados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f7a027cac3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7a027cac3_1_124"/>
          <p:cNvSpPr/>
          <p:nvPr/>
        </p:nvSpPr>
        <p:spPr>
          <a:xfrm>
            <a:off x="4168050" y="901700"/>
            <a:ext cx="45570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identidade de gênero?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identifica como transgênero (ou outra identidade não cisgênero)?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orientação sexual?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identidade racial ou étnica? (Marque todas as opções aplicáveis.)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uma pessoa portadora de limitação física ou mental?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a sua idade?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 português é seu primeiro idioma?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ou quais idiomas você fala em casa?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identifica com uma das seguintes religiões? (Marque todas as opções aplicáveis.)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cuidador(a) de um ou mais adultos?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pai, mãe ou tutor(a) de uma ou mais crianças?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considera a primeira geração da sua família com ensino superior?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8" name="Google Shape;218;g1f7a027cac3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0151" y="901600"/>
            <a:ext cx="4776174" cy="66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f7a027cac3_1_124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f7a027cac3_1_124"/>
          <p:cNvPicPr preferRelativeResize="0"/>
          <p:nvPr/>
        </p:nvPicPr>
        <p:blipFill rotWithShape="1">
          <a:blip r:embed="rId7">
            <a:alphaModFix/>
          </a:blip>
          <a:srcRect b="0" l="52325" r="23129" t="1816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"/>
          <p:cNvPicPr preferRelativeResize="0"/>
          <p:nvPr/>
        </p:nvPicPr>
        <p:blipFill rotWithShape="1">
          <a:blip r:embed="rId4">
            <a:alphaModFix/>
          </a:blip>
          <a:srcRect b="199" l="25553" r="44787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/>
          <p:nvPr/>
        </p:nvSpPr>
        <p:spPr>
          <a:xfrm>
            <a:off x="4327150" y="237175"/>
            <a:ext cx="95556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Programa de </a:t>
            </a: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 Cultural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4810244" y="2833330"/>
            <a:ext cx="27742" cy="4284821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"/>
          <p:cNvSpPr/>
          <p:nvPr/>
        </p:nvSpPr>
        <p:spPr>
          <a:xfrm>
            <a:off x="5074027" y="3242965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4574084" y="300692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"/>
          <p:cNvSpPr/>
          <p:nvPr/>
        </p:nvSpPr>
        <p:spPr>
          <a:xfrm>
            <a:off x="4798834" y="304879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6046129" y="3055500"/>
            <a:ext cx="3657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 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6046113" y="3535918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Promover a troca de experiências e aprendizado mútuo entre funcionários.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5074027" y="4745295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4692626" y="4530189"/>
            <a:ext cx="263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6046125" y="4557825"/>
            <a:ext cx="3957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Grupos de Afinidades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"/>
          <p:cNvSpPr/>
          <p:nvPr/>
        </p:nvSpPr>
        <p:spPr>
          <a:xfrm>
            <a:off x="6046113" y="5038249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Estimular habilidades de liderança, empatia, comunicação e trabalho em equipe.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5074027" y="6247626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"/>
          <p:cNvSpPr/>
          <p:nvPr/>
        </p:nvSpPr>
        <p:spPr>
          <a:xfrm>
            <a:off x="4690050" y="6053257"/>
            <a:ext cx="267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6046124" y="6060150"/>
            <a:ext cx="5052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Promoção de Palestras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6046113" y="6540579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Fomentar uma liderança diversificada e inclusiva, e reter talentos diversos.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"/>
          <p:cNvSpPr/>
          <p:nvPr/>
        </p:nvSpPr>
        <p:spPr>
          <a:xfrm>
            <a:off x="4327150" y="2006638"/>
            <a:ext cx="10303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Entregas trimestrais de um dos 3 benefícios regularmente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7a027cac3_1_9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f7a027cac3_1_94"/>
          <p:cNvSpPr/>
          <p:nvPr/>
        </p:nvSpPr>
        <p:spPr>
          <a:xfrm>
            <a:off x="4646434" y="304879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t/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1f7a027cac3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f7a027cac3_1_94"/>
          <p:cNvSpPr/>
          <p:nvPr/>
        </p:nvSpPr>
        <p:spPr>
          <a:xfrm>
            <a:off x="4095100" y="91250"/>
            <a:ext cx="8850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74"/>
              <a:buFont typeface="Unbounded"/>
              <a:buNone/>
            </a:pPr>
            <a:r>
              <a:rPr lang="en-US" sz="4374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Programa de Benefícios Cultural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1f7a027cac3_1_94"/>
          <p:cNvPicPr preferRelativeResize="0"/>
          <p:nvPr/>
        </p:nvPicPr>
        <p:blipFill rotWithShape="1">
          <a:blip r:embed="rId4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f7a027cac3_1_94"/>
          <p:cNvSpPr/>
          <p:nvPr/>
        </p:nvSpPr>
        <p:spPr>
          <a:xfrm>
            <a:off x="4095088" y="2080300"/>
            <a:ext cx="4542000" cy="2658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f7a027cac3_1_94"/>
          <p:cNvSpPr/>
          <p:nvPr/>
        </p:nvSpPr>
        <p:spPr>
          <a:xfrm>
            <a:off x="4205690" y="2169238"/>
            <a:ext cx="4250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f7a027cac3_1_94"/>
          <p:cNvSpPr/>
          <p:nvPr/>
        </p:nvSpPr>
        <p:spPr>
          <a:xfrm>
            <a:off x="4205688" y="2586375"/>
            <a:ext cx="4250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Nosso Clube visa criar um ambiente educativo para nossos colaboradores. Entrega trimestralmente materiais sobre grupos minoritários e oferece mentoria com especialistas.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2" name="Google Shape;262;g1f7a027cac3_1_94"/>
          <p:cNvSpPr/>
          <p:nvPr/>
        </p:nvSpPr>
        <p:spPr>
          <a:xfrm>
            <a:off x="4095088" y="4963300"/>
            <a:ext cx="4542000" cy="2658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f7a027cac3_1_94"/>
          <p:cNvSpPr/>
          <p:nvPr/>
        </p:nvSpPr>
        <p:spPr>
          <a:xfrm>
            <a:off x="8992863" y="2080300"/>
            <a:ext cx="4542000" cy="5541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f7a027cac3_1_94"/>
          <p:cNvSpPr/>
          <p:nvPr/>
        </p:nvSpPr>
        <p:spPr>
          <a:xfrm>
            <a:off x="4205690" y="5052263"/>
            <a:ext cx="4250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Grupos de afinidade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f7a027cac3_1_94"/>
          <p:cNvSpPr/>
          <p:nvPr/>
        </p:nvSpPr>
        <p:spPr>
          <a:xfrm>
            <a:off x="4205688" y="5477800"/>
            <a:ext cx="42501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Criação de espaços para compartilhar experiências e perspectivas únicas sobre diversidade. Promover desenvolvimento de habilidades de liderança, empatia, comunicação e trabalho em equipe.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6" name="Google Shape;266;g1f7a027cac3_1_94"/>
          <p:cNvSpPr/>
          <p:nvPr/>
        </p:nvSpPr>
        <p:spPr>
          <a:xfrm>
            <a:off x="9138815" y="2214175"/>
            <a:ext cx="4250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Promoção de palestras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f7a027cac3_1_94"/>
          <p:cNvSpPr/>
          <p:nvPr/>
        </p:nvSpPr>
        <p:spPr>
          <a:xfrm>
            <a:off x="9138813" y="3092675"/>
            <a:ext cx="42501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Promoção de palestras cuidadosamente selecionadas para oferecer insights e ensinamentos valiosos visando educar e capacitar as equipes para lidarem com a diversidade. Por meio de temas atuais e relevantes, nosso objetivo é fornecer repertório e ferramentas que ajudem todos e todas a compreender,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valorizar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abraçar e vivenciar a diversidade em todas as suas formas.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68" name="Google Shape;268;g1f7a027cac3_1_94"/>
          <p:cNvPicPr preferRelativeResize="0"/>
          <p:nvPr/>
        </p:nvPicPr>
        <p:blipFill rotWithShape="1">
          <a:blip r:embed="rId5">
            <a:alphaModFix/>
          </a:blip>
          <a:srcRect b="199" l="25553" r="44787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4349250" y="2044450"/>
            <a:ext cx="79095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Formação Continuada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4925175" y="3154675"/>
            <a:ext cx="3481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4354600" y="3819925"/>
            <a:ext cx="39825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Desenvolver programas de formação continuada direcionada p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ra grupos minoritários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.</a:t>
            </a:r>
            <a:r>
              <a:rPr lang="en-US" sz="1100">
                <a:solidFill>
                  <a:srgbClr val="0D0D0D"/>
                </a:solidFill>
              </a:rPr>
              <a:t> 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9294475" y="3154675"/>
            <a:ext cx="406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8777150" y="3857300"/>
            <a:ext cx="45828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políticas de oportunidades equitativas de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progressão de carreira para todos os colaboradores </a:t>
            </a:r>
            <a:endParaRPr b="0" i="0" sz="17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4940699" y="5492975"/>
            <a:ext cx="3166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Monitoramento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4349250" y="6143750"/>
            <a:ext cx="6990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Avaliar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regularmente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 eficácia dos programas implementados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para garantir a sua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eficácia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e fazer ajustes conforme o necessário.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6">
            <a:alphaModFix/>
          </a:blip>
          <a:srcRect b="0" l="35188" r="35188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"/>
          <p:cNvSpPr/>
          <p:nvPr/>
        </p:nvSpPr>
        <p:spPr>
          <a:xfrm>
            <a:off x="8777160" y="315468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8895628" y="3196355"/>
            <a:ext cx="263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/>
          <p:nvPr/>
        </p:nvSpPr>
        <p:spPr>
          <a:xfrm>
            <a:off x="4354637" y="315468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4526087" y="319635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4354624" y="5416648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4470591" y="5458320"/>
            <a:ext cx="267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7" name="Google Shape;297;g1f7a027cac3_1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f7a027cac3_1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f7a027cac3_1_195"/>
          <p:cNvSpPr/>
          <p:nvPr/>
        </p:nvSpPr>
        <p:spPr>
          <a:xfrm>
            <a:off x="4085250" y="251250"/>
            <a:ext cx="97545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Formação Continuada e </a:t>
            </a: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4374" u="none" cap="none" strike="noStrike">
              <a:solidFill>
                <a:srgbClr val="FFFFFF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00">
                <a:solidFill>
                  <a:srgbClr val="0D0D0D"/>
                </a:solidFill>
              </a:rPr>
              <a:t> </a:t>
            </a:r>
            <a:endParaRPr sz="7574">
              <a:solidFill>
                <a:srgbClr val="FFFFFF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00" name="Google Shape;300;g1f7a027cac3_1_195"/>
          <p:cNvSpPr/>
          <p:nvPr/>
        </p:nvSpPr>
        <p:spPr>
          <a:xfrm>
            <a:off x="4115839" y="2874238"/>
            <a:ext cx="294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f7a027cac3_1_195"/>
          <p:cNvSpPr/>
          <p:nvPr/>
        </p:nvSpPr>
        <p:spPr>
          <a:xfrm>
            <a:off x="4115839" y="3790781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Desenvolver programas de formação para grupos minoritários.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f7a027cac3_1_195"/>
          <p:cNvSpPr/>
          <p:nvPr/>
        </p:nvSpPr>
        <p:spPr>
          <a:xfrm>
            <a:off x="7487848" y="2874238"/>
            <a:ext cx="294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f7a027cac3_1_195"/>
          <p:cNvSpPr/>
          <p:nvPr/>
        </p:nvSpPr>
        <p:spPr>
          <a:xfrm>
            <a:off x="7487848" y="3790781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políticas de oportunidades equitativas de ascensão.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f7a027cac3_1_195"/>
          <p:cNvSpPr/>
          <p:nvPr/>
        </p:nvSpPr>
        <p:spPr>
          <a:xfrm>
            <a:off x="11113849" y="2874250"/>
            <a:ext cx="3166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Monitoramento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f7a027cac3_1_195"/>
          <p:cNvSpPr/>
          <p:nvPr/>
        </p:nvSpPr>
        <p:spPr>
          <a:xfrm>
            <a:off x="11113856" y="3443595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Avaliar regularmente a eficácia dos programas implementados.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1f7a027cac3_1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f7a027cac3_1_195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f7a027cac3_1_195"/>
          <p:cNvPicPr preferRelativeResize="0"/>
          <p:nvPr/>
        </p:nvPicPr>
        <p:blipFill rotWithShape="1">
          <a:blip r:embed="rId6">
            <a:alphaModFix/>
          </a:blip>
          <a:srcRect b="0" l="35188" r="35188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f7a027cac3_1_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5250" y="2016200"/>
            <a:ext cx="10267444" cy="5447451"/>
          </a:xfrm>
          <a:prstGeom prst="rect">
            <a:avLst/>
          </a:prstGeom>
          <a:solidFill>
            <a:srgbClr val="112836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"/>
          <p:cNvSpPr/>
          <p:nvPr/>
        </p:nvSpPr>
        <p:spPr>
          <a:xfrm>
            <a:off x="2348402" y="764375"/>
            <a:ext cx="11469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Aquisição de Novos Talentos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8" name="Google Shape;3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89" y="1903095"/>
            <a:ext cx="3088958" cy="190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"/>
          <p:cNvSpPr/>
          <p:nvPr/>
        </p:nvSpPr>
        <p:spPr>
          <a:xfrm>
            <a:off x="2348400" y="4089800"/>
            <a:ext cx="3089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Eventos de Tecnologia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"/>
          <p:cNvSpPr/>
          <p:nvPr/>
        </p:nvSpPr>
        <p:spPr>
          <a:xfrm>
            <a:off x="2348400" y="4917400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Anualmente os 30 principais eventos de tecnologia que ocorrem no Brasil, recebem cerca de 500 mil participantes o que torna viável a aquisição de parte desses talentos.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1" name="Google Shape;3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602" y="1903095"/>
            <a:ext cx="3088958" cy="190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"/>
          <p:cNvSpPr/>
          <p:nvPr/>
        </p:nvSpPr>
        <p:spPr>
          <a:xfrm>
            <a:off x="5770600" y="4089804"/>
            <a:ext cx="27774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Coleta de Dados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5770700" y="4917400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deverá participar apenas de eventos em que a sua cota de patrocínio contemple a obtenção desses leads coletados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4" name="Google Shape;3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2816" y="1903095"/>
            <a:ext cx="3089077" cy="1909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"/>
          <p:cNvSpPr/>
          <p:nvPr/>
        </p:nvSpPr>
        <p:spPr>
          <a:xfrm>
            <a:off x="9192825" y="4089938"/>
            <a:ext cx="3029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Alcance da Marca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9193000" y="4917399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Esta ação também visa aumentar o alcance da marca Corp Solutions dentro do ecossistema de empresas brasileiras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"/>
          <p:cNvPicPr preferRelativeResize="0"/>
          <p:nvPr/>
        </p:nvPicPr>
        <p:blipFill rotWithShape="1">
          <a:blip r:embed="rId8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g1f7a027cac3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f7a027cac3_1_1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f7a027cac3_1_148"/>
          <p:cNvSpPr/>
          <p:nvPr/>
        </p:nvSpPr>
        <p:spPr>
          <a:xfrm>
            <a:off x="4293588" y="195200"/>
            <a:ext cx="9678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Aquisição de Novos Talentos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f7a027cac3_1_148"/>
          <p:cNvSpPr/>
          <p:nvPr/>
        </p:nvSpPr>
        <p:spPr>
          <a:xfrm>
            <a:off x="10481600" y="1487375"/>
            <a:ext cx="28587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Traçar a melhor abordagem em relação a participação nesses eventos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f7a027cac3_1_148"/>
          <p:cNvSpPr/>
          <p:nvPr/>
        </p:nvSpPr>
        <p:spPr>
          <a:xfrm>
            <a:off x="10481600" y="3556775"/>
            <a:ext cx="27570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contará com um time próprio de marketing ou contratará empresas parceiras para o desenvolvimento destes projetos.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f7a027cac3_1_148"/>
          <p:cNvSpPr/>
          <p:nvPr/>
        </p:nvSpPr>
        <p:spPr>
          <a:xfrm>
            <a:off x="4942250" y="1487375"/>
            <a:ext cx="3351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Como aplicar os dados de diversidade obtidos durante as abordagens e coleta de leads com o público do evento?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f7a027cac3_1_148"/>
          <p:cNvSpPr/>
          <p:nvPr/>
        </p:nvSpPr>
        <p:spPr>
          <a:xfrm>
            <a:off x="4942250" y="4740300"/>
            <a:ext cx="33516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deverá participar apenas de eventos em que a sua cota de patrocínio/ participação contemple a obtenção desses leads coletados.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f7a027cac3_1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f7a027cac3_1_148"/>
          <p:cNvPicPr preferRelativeResize="0"/>
          <p:nvPr/>
        </p:nvPicPr>
        <p:blipFill rotWithShape="1">
          <a:blip r:embed="rId5">
            <a:alphaModFix/>
          </a:blip>
          <a:srcRect b="0" l="18145" r="42271" t="0"/>
          <a:stretch/>
        </p:blipFill>
        <p:spPr>
          <a:xfrm>
            <a:off x="0" y="0"/>
            <a:ext cx="4169676" cy="822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f7a027cac3_1_148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9" name="Google Shape;3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2348405" y="2265275"/>
            <a:ext cx="10477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Benefícios Esperados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2" name="Google Shape;3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8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8"/>
          <p:cNvSpPr/>
          <p:nvPr/>
        </p:nvSpPr>
        <p:spPr>
          <a:xfrm>
            <a:off x="2348389" y="4070509"/>
            <a:ext cx="223337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Empatia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2348389" y="4550926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Maior compreensão entre funcionários de diferentes origens.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5" name="Google Shape;3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501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/>
          <p:nvPr/>
        </p:nvSpPr>
        <p:spPr>
          <a:xfrm>
            <a:off x="4915019" y="4070509"/>
            <a:ext cx="223349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Liderança Diversa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4915019" y="4898112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Desenvolvimento de uma liderança inclusiva e representativa.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1768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"/>
          <p:cNvSpPr/>
          <p:nvPr/>
        </p:nvSpPr>
        <p:spPr>
          <a:xfrm>
            <a:off x="7481768" y="4070509"/>
            <a:ext cx="2233374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Retenção de Talentos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7481768" y="4898112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Aumento da retenção de colaboradores diversos.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1" name="Google Shape;36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4839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10048399" y="4070509"/>
            <a:ext cx="2233493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Inovação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10048399" y="4550926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Estímulo à criatividade e inovação dentro da empresa.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/>
          <p:cNvPicPr preferRelativeResize="0"/>
          <p:nvPr/>
        </p:nvPicPr>
        <p:blipFill rotWithShape="1">
          <a:blip r:embed="rId9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33199" y="273904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Quem Somos?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833200" y="1259275"/>
            <a:ext cx="4542000" cy="2479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124970" y="149325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Missão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055375" y="1965125"/>
            <a:ext cx="431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Trabalhar em colaboração para desenvolver estratégias que promovam uma cultura de inclusão genuína e equidade.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5597475" y="1259375"/>
            <a:ext cx="4542000" cy="2479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5819656" y="149755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Objetivo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5819650" y="1965100"/>
            <a:ext cx="4097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Identificar padrões de diversidade e desequilíbrios para propor soluções de inclusão e equidade.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33199" y="4180642"/>
            <a:ext cx="9306300" cy="1280100"/>
          </a:xfrm>
          <a:prstGeom prst="roundRect">
            <a:avLst>
              <a:gd fmla="val 5207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055370" y="440281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Abordagem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055370" y="4883229"/>
            <a:ext cx="8862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Análise profunda, comprovação de hipóteses e direcionamento baseado em evidências.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7155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658050" y="7722875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 rotWithShape="1">
          <a:blip r:embed="rId6">
            <a:alphaModFix/>
          </a:blip>
          <a:srcRect b="1067" l="0" r="32318" t="1930"/>
          <a:stretch/>
        </p:blipFill>
        <p:spPr>
          <a:xfrm>
            <a:off x="10842775" y="0"/>
            <a:ext cx="378762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614" y="5829238"/>
            <a:ext cx="331112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/>
          <p:nvPr/>
        </p:nvSpPr>
        <p:spPr>
          <a:xfrm>
            <a:off x="1281486" y="6766625"/>
            <a:ext cx="178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Análise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3" name="Google Shape;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0742" y="5829238"/>
            <a:ext cx="331112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4543116" y="6766625"/>
            <a:ext cx="1886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Validação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" name="Google Shape;5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1870" y="5829238"/>
            <a:ext cx="3311247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7903772" y="6766650"/>
            <a:ext cx="178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Soluções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1" name="Google Shape;3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1569000" y="2911075"/>
            <a:ext cx="1149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Juntos por um Futuro Mais Justo!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2570559" y="4216479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Diversidade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7541062" y="4216479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Fonte de Criatividade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/>
          <p:nvPr/>
        </p:nvSpPr>
        <p:spPr>
          <a:xfrm>
            <a:off x="2348389" y="4712732"/>
            <a:ext cx="9933503" cy="637103"/>
          </a:xfrm>
          <a:prstGeom prst="rect">
            <a:avLst/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>
            <a:off x="2570559" y="4853583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Inclusão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541062" y="4853583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Garantia de Vozes Valorizadas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2570559" y="5490686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Colaboração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7541062" y="5490686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Construção de Soluções Personalizadas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g1f7a027cac3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f7a027cac3_4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f7a027cac3_4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f7a027cac3_4_0"/>
          <p:cNvSpPr/>
          <p:nvPr/>
        </p:nvSpPr>
        <p:spPr>
          <a:xfrm>
            <a:off x="4557750" y="1756375"/>
            <a:ext cx="4542000" cy="2971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f7a027cac3_4_0"/>
          <p:cNvSpPr/>
          <p:nvPr/>
        </p:nvSpPr>
        <p:spPr>
          <a:xfrm>
            <a:off x="4557750" y="274875"/>
            <a:ext cx="61203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 Corp Solutions</a:t>
            </a:r>
            <a:endParaRPr b="0" i="0" sz="3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f7a027cac3_4_0"/>
          <p:cNvSpPr/>
          <p:nvPr/>
        </p:nvSpPr>
        <p:spPr>
          <a:xfrm>
            <a:off x="4724259" y="1870690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Proposta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f7a027cac3_4_0"/>
          <p:cNvSpPr/>
          <p:nvPr/>
        </p:nvSpPr>
        <p:spPr>
          <a:xfrm>
            <a:off x="4724250" y="2378675"/>
            <a:ext cx="42450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Promover a diversidade e a inclusão no ambiente de trabalho. Fornecendo acesso aos dados e recursos necessários, a InclusiData Alchemy recebeu a tarefa de desenvolver soluções.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" name="Google Shape;69;g1f7a027cac3_4_0"/>
          <p:cNvSpPr/>
          <p:nvPr/>
        </p:nvSpPr>
        <p:spPr>
          <a:xfrm>
            <a:off x="9430300" y="1756375"/>
            <a:ext cx="4542000" cy="2971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f7a027cac3_4_0"/>
          <p:cNvSpPr/>
          <p:nvPr/>
        </p:nvSpPr>
        <p:spPr>
          <a:xfrm>
            <a:off x="9639012" y="187070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Validação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f7a027cac3_4_0"/>
          <p:cNvSpPr/>
          <p:nvPr/>
        </p:nvSpPr>
        <p:spPr>
          <a:xfrm>
            <a:off x="9639000" y="2378675"/>
            <a:ext cx="41730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Identificar oportunidades para ampliar a diversidade na Corp Solutions e contribuir para uma cultura organizacional inclusiva e sustentável.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f7a027cac3_4_0"/>
          <p:cNvSpPr/>
          <p:nvPr/>
        </p:nvSpPr>
        <p:spPr>
          <a:xfrm>
            <a:off x="4557750" y="5169601"/>
            <a:ext cx="9466200" cy="21438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f7a027cac3_4_0"/>
          <p:cNvSpPr/>
          <p:nvPr/>
        </p:nvSpPr>
        <p:spPr>
          <a:xfrm>
            <a:off x="4724241" y="537802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Soluções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f7a027cac3_4_0"/>
          <p:cNvSpPr/>
          <p:nvPr/>
        </p:nvSpPr>
        <p:spPr>
          <a:xfrm>
            <a:off x="4724250" y="5913700"/>
            <a:ext cx="92481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Abordar os principais obstáculos identificados nos dados fornecidos pela empresa, propor soluções para promover uma mudança cultural que valorize a diversidade e a inclusão em todos os aspectos da organização.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1f7a027cac3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f7a027cac3_4_0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f7a027cac3_4_0"/>
          <p:cNvPicPr preferRelativeResize="0"/>
          <p:nvPr/>
        </p:nvPicPr>
        <p:blipFill rotWithShape="1">
          <a:blip r:embed="rId6">
            <a:alphaModFix/>
          </a:blip>
          <a:srcRect b="0" l="34663" r="34660" t="0"/>
          <a:stretch/>
        </p:blipFill>
        <p:spPr>
          <a:xfrm>
            <a:off x="0" y="0"/>
            <a:ext cx="3787628" cy="82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1249798" y="580900"/>
            <a:ext cx="11308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249800" y="1642451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1521100" y="1896726"/>
            <a:ext cx="34545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Dados Limitados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1521096" y="3061718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Falta de dados sobre sexualidade, gênero e deficiências.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7450798" y="1642451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15875" y="1896638"/>
            <a:ext cx="4865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Disparidades de Gênero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7722109" y="3061718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Baixa representação de mulheres, especialmente em cargos de liderança.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274400" y="4561600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1521100" y="4850303"/>
            <a:ext cx="37896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Diversidade Étnica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521096" y="5878193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Pouca contratação de grupos étnicos minoritários.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7450799" y="4561799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7722100" y="4850303"/>
            <a:ext cx="4008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7722109" y="5878193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20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Formação continuada de colaboradores direcionada a grupos minoriátios</a:t>
            </a: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g1f7a027cac3_4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f7a027cac3_4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1f7a027cac3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7a027cac3_4_46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f7a027cac3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f7a027cac3_4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312" y="1504425"/>
            <a:ext cx="9042925" cy="60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f7a027cac3_4_46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f7a027cac3_4_46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1f7a027cac3_4_46"/>
          <p:cNvPicPr preferRelativeResize="0"/>
          <p:nvPr/>
        </p:nvPicPr>
        <p:blipFill rotWithShape="1">
          <a:blip r:embed="rId8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g1f7a027cac3_4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f7a027cac3_4_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1f7a027cac3_4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f7a027cac3_4_63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f7a027cac3_4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f7a027cac3_4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6775" y="1132177"/>
            <a:ext cx="7302499" cy="63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f7a027cac3_4_63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f7a027cac3_4_63"/>
          <p:cNvPicPr preferRelativeResize="0"/>
          <p:nvPr/>
        </p:nvPicPr>
        <p:blipFill rotWithShape="1">
          <a:blip r:embed="rId7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f7a027cac3_4_63"/>
          <p:cNvPicPr preferRelativeResize="0"/>
          <p:nvPr/>
        </p:nvPicPr>
        <p:blipFill rotWithShape="1">
          <a:blip r:embed="rId8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g1f7a027cac3_4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f7a027cac3_4_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1f7a027cac3_4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f7a027cac3_4_79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f7a027cac3_4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f7a027cac3_4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300" y="1201775"/>
            <a:ext cx="5727425" cy="49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f7a027cac3_4_79"/>
          <p:cNvPicPr preferRelativeResize="0"/>
          <p:nvPr/>
        </p:nvPicPr>
        <p:blipFill rotWithShape="1">
          <a:blip r:embed="rId7">
            <a:alphaModFix/>
          </a:blip>
          <a:srcRect b="1777" l="0" r="0" t="0"/>
          <a:stretch/>
        </p:blipFill>
        <p:spPr>
          <a:xfrm>
            <a:off x="8617750" y="3055676"/>
            <a:ext cx="5036749" cy="44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f7a027cac3_4_79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f7a027cac3_4_79"/>
          <p:cNvPicPr preferRelativeResize="0"/>
          <p:nvPr/>
        </p:nvPicPr>
        <p:blipFill rotWithShape="1">
          <a:blip r:embed="rId8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f7a027cac3_4_79"/>
          <p:cNvPicPr preferRelativeResize="0"/>
          <p:nvPr/>
        </p:nvPicPr>
        <p:blipFill rotWithShape="1">
          <a:blip r:embed="rId9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g1f7a027cac3_4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f7a027cac3_4_9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1f7a027cac3_4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7a027cac3_4_93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7a027cac3_4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f7a027cac3_4_93"/>
          <p:cNvPicPr preferRelativeResize="0"/>
          <p:nvPr/>
        </p:nvPicPr>
        <p:blipFill rotWithShape="1">
          <a:blip r:embed="rId6">
            <a:alphaModFix/>
          </a:blip>
          <a:srcRect b="0" l="3544" r="9370" t="0"/>
          <a:stretch/>
        </p:blipFill>
        <p:spPr>
          <a:xfrm>
            <a:off x="4324700" y="1326475"/>
            <a:ext cx="8514500" cy="58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f7a027cac3_4_93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1f7a027cac3_4_93"/>
          <p:cNvPicPr preferRelativeResize="0"/>
          <p:nvPr/>
        </p:nvPicPr>
        <p:blipFill rotWithShape="1">
          <a:blip r:embed="rId7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f7a027cac3_4_93"/>
          <p:cNvPicPr preferRelativeResize="0"/>
          <p:nvPr/>
        </p:nvPicPr>
        <p:blipFill rotWithShape="1">
          <a:blip r:embed="rId8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g1f7a027cac3_4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7a027cac3_4_2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1f7a027cac3_4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7a027cac3_4_220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7a027cac3_4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f7a027cac3_4_220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f7a027cac3_4_220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f7a027cac3_4_220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f7a027cac3_4_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8301" y="1201763"/>
            <a:ext cx="10259701" cy="61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2024-04-16T21:25:47Z</dcterms:created>
  <dc:creator>PptxGenJS</dc:creator>
</cp:coreProperties>
</file>